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472" r:id="rId4"/>
    <p:sldId id="478" r:id="rId5"/>
    <p:sldId id="479" r:id="rId6"/>
    <p:sldId id="480" r:id="rId7"/>
    <p:sldId id="481" r:id="rId8"/>
    <p:sldId id="482" r:id="rId9"/>
    <p:sldId id="483" r:id="rId10"/>
    <p:sldId id="53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83F20-3854-4D8E-89AF-FF0F7E124940}" type="doc">
      <dgm:prSet loTypeId="urn:microsoft.com/office/officeart/2005/8/layout/radial3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5C2A09-76E4-4E7F-A2F3-B9A3ADF77AE5}">
      <dgm:prSet phldrT="[Text]"/>
      <dgm:spPr/>
      <dgm:t>
        <a:bodyPr/>
        <a:lstStyle/>
        <a:p>
          <a:r>
            <a:rPr lang="fa-IR" dirty="0">
              <a:solidFill>
                <a:srgbClr val="FF0000"/>
              </a:solidFill>
              <a:cs typeface="B Titr" panose="00000700000000000000" pitchFamily="2" charset="-78"/>
            </a:rPr>
            <a:t>موارد تفخیم و ترقیق </a:t>
          </a:r>
          <a:endParaRPr lang="en-US" dirty="0">
            <a:cs typeface="B Titr" panose="00000700000000000000" pitchFamily="2" charset="-78"/>
          </a:endParaRPr>
        </a:p>
      </dgm:t>
    </dgm:pt>
    <dgm:pt modelId="{0FA4695F-49F5-4F1A-B4D6-ED57113631AB}" type="parTrans" cxnId="{2AA64D42-DD18-4D7E-865E-AD6FB3F5A51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633FE94-BE18-49DD-8DD9-682390C1D18D}" type="sibTrans" cxnId="{2AA64D42-DD18-4D7E-865E-AD6FB3F5A51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B2E5D1A-CA97-4A8E-BEEC-A558FFC2A2C1}">
      <dgm:prSet phldrT="[Text]"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تفخیم حروف استعلاء</a:t>
          </a:r>
          <a:endParaRPr lang="en-US" dirty="0">
            <a:cs typeface="B Titr" panose="00000700000000000000" pitchFamily="2" charset="-78"/>
          </a:endParaRPr>
        </a:p>
      </dgm:t>
    </dgm:pt>
    <dgm:pt modelId="{98F7F2DF-4FC0-4F63-BC77-75CE3D2BCC41}" type="parTrans" cxnId="{5B9C078E-8049-45E3-98C5-008FB5775BC1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C4D595B5-1306-4D90-94B6-49C1FA34C9A8}" type="sibTrans" cxnId="{5B9C078E-8049-45E3-98C5-008FB5775BC1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4CFA1E2-01B8-4F26-B26E-AC0B5CE79218}">
      <dgm:prSet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تغلیظ و ترقیق لام</a:t>
          </a:r>
          <a:endParaRPr lang="en-US" dirty="0">
            <a:cs typeface="B Titr" panose="00000700000000000000" pitchFamily="2" charset="-78"/>
          </a:endParaRPr>
        </a:p>
      </dgm:t>
    </dgm:pt>
    <dgm:pt modelId="{A6D847CA-D7CC-4932-81B1-346ADC124DC8}" type="parTrans" cxnId="{921E2BC0-4083-46D6-9A24-AC2ECC8AC2F7}">
      <dgm:prSet/>
      <dgm:spPr/>
      <dgm:t>
        <a:bodyPr/>
        <a:lstStyle/>
        <a:p>
          <a:endParaRPr lang="en-US"/>
        </a:p>
      </dgm:t>
    </dgm:pt>
    <dgm:pt modelId="{20B652E6-19DA-4AE0-BF80-0BA780AF58DE}" type="sibTrans" cxnId="{921E2BC0-4083-46D6-9A24-AC2ECC8AC2F7}">
      <dgm:prSet/>
      <dgm:spPr/>
      <dgm:t>
        <a:bodyPr/>
        <a:lstStyle/>
        <a:p>
          <a:endParaRPr lang="en-US"/>
        </a:p>
      </dgm:t>
    </dgm:pt>
    <dgm:pt modelId="{336C16E3-BE98-4231-8C51-4A161F4A3EF6}">
      <dgm:prSet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تفخیم و ترقیق راء</a:t>
          </a:r>
          <a:endParaRPr lang="en-US" dirty="0">
            <a:cs typeface="B Titr" panose="00000700000000000000" pitchFamily="2" charset="-78"/>
          </a:endParaRPr>
        </a:p>
      </dgm:t>
    </dgm:pt>
    <dgm:pt modelId="{FAE4F4BD-66E8-4280-82FF-3273036DE98D}" type="parTrans" cxnId="{500FE2D4-AB20-4F35-9915-0DEEC6928AC2}">
      <dgm:prSet/>
      <dgm:spPr/>
      <dgm:t>
        <a:bodyPr/>
        <a:lstStyle/>
        <a:p>
          <a:endParaRPr lang="en-US"/>
        </a:p>
      </dgm:t>
    </dgm:pt>
    <dgm:pt modelId="{6B1EFE72-4DD9-4B43-9E1C-D4ACECA7C9BB}" type="sibTrans" cxnId="{500FE2D4-AB20-4F35-9915-0DEEC6928AC2}">
      <dgm:prSet/>
      <dgm:spPr/>
      <dgm:t>
        <a:bodyPr/>
        <a:lstStyle/>
        <a:p>
          <a:endParaRPr lang="en-US"/>
        </a:p>
      </dgm:t>
    </dgm:pt>
    <dgm:pt modelId="{BB3E291E-9331-41BD-A152-DCB0D35B6E8B}" type="pres">
      <dgm:prSet presAssocID="{81F83F20-3854-4D8E-89AF-FF0F7E124940}" presName="composite" presStyleCnt="0">
        <dgm:presLayoutVars>
          <dgm:chMax val="1"/>
          <dgm:dir/>
          <dgm:resizeHandles val="exact"/>
        </dgm:presLayoutVars>
      </dgm:prSet>
      <dgm:spPr/>
    </dgm:pt>
    <dgm:pt modelId="{84C1150F-DFE1-49EB-B6C7-140D9022C9E0}" type="pres">
      <dgm:prSet presAssocID="{81F83F20-3854-4D8E-89AF-FF0F7E124940}" presName="radial" presStyleCnt="0">
        <dgm:presLayoutVars>
          <dgm:animLvl val="ctr"/>
        </dgm:presLayoutVars>
      </dgm:prSet>
      <dgm:spPr/>
    </dgm:pt>
    <dgm:pt modelId="{B817DDF3-4024-4B2A-A7E5-E21CF8B076A7}" type="pres">
      <dgm:prSet presAssocID="{225C2A09-76E4-4E7F-A2F3-B9A3ADF77AE5}" presName="centerShape" presStyleLbl="vennNode1" presStyleIdx="0" presStyleCnt="4"/>
      <dgm:spPr/>
    </dgm:pt>
    <dgm:pt modelId="{ACE1D7AE-EE8F-45AC-B761-99E520E21C7D}" type="pres">
      <dgm:prSet presAssocID="{3B2E5D1A-CA97-4A8E-BEEC-A558FFC2A2C1}" presName="node" presStyleLbl="vennNode1" presStyleIdx="1" presStyleCnt="4">
        <dgm:presLayoutVars>
          <dgm:bulletEnabled val="1"/>
        </dgm:presLayoutVars>
      </dgm:prSet>
      <dgm:spPr/>
    </dgm:pt>
    <dgm:pt modelId="{D93DE4AD-C9D8-4091-AD0B-B738275D60BB}" type="pres">
      <dgm:prSet presAssocID="{24CFA1E2-01B8-4F26-B26E-AC0B5CE79218}" presName="node" presStyleLbl="vennNode1" presStyleIdx="2" presStyleCnt="4" custRadScaleRad="101505" custRadScaleInc="2850">
        <dgm:presLayoutVars>
          <dgm:bulletEnabled val="1"/>
        </dgm:presLayoutVars>
      </dgm:prSet>
      <dgm:spPr/>
    </dgm:pt>
    <dgm:pt modelId="{F8458899-44FC-4E83-9EF9-30AA09A2E50A}" type="pres">
      <dgm:prSet presAssocID="{336C16E3-BE98-4231-8C51-4A161F4A3EF6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97133C2B-7324-4F8F-8DA8-6BCEBC4006D7}" type="presOf" srcId="{3B2E5D1A-CA97-4A8E-BEEC-A558FFC2A2C1}" destId="{ACE1D7AE-EE8F-45AC-B761-99E520E21C7D}" srcOrd="0" destOrd="0" presId="urn:microsoft.com/office/officeart/2005/8/layout/radial3"/>
    <dgm:cxn modelId="{2AA64D42-DD18-4D7E-865E-AD6FB3F5A519}" srcId="{81F83F20-3854-4D8E-89AF-FF0F7E124940}" destId="{225C2A09-76E4-4E7F-A2F3-B9A3ADF77AE5}" srcOrd="0" destOrd="0" parTransId="{0FA4695F-49F5-4F1A-B4D6-ED57113631AB}" sibTransId="{A633FE94-BE18-49DD-8DD9-682390C1D18D}"/>
    <dgm:cxn modelId="{D1C69E50-FF86-49F0-9E07-4F6C49CC049C}" type="presOf" srcId="{24CFA1E2-01B8-4F26-B26E-AC0B5CE79218}" destId="{D93DE4AD-C9D8-4091-AD0B-B738275D60BB}" srcOrd="0" destOrd="0" presId="urn:microsoft.com/office/officeart/2005/8/layout/radial3"/>
    <dgm:cxn modelId="{1DB7C885-7517-4698-93C6-C162C2F69E8D}" type="presOf" srcId="{225C2A09-76E4-4E7F-A2F3-B9A3ADF77AE5}" destId="{B817DDF3-4024-4B2A-A7E5-E21CF8B076A7}" srcOrd="0" destOrd="0" presId="urn:microsoft.com/office/officeart/2005/8/layout/radial3"/>
    <dgm:cxn modelId="{BCC9FA88-2B6C-4F3D-8507-2C34F579CCD1}" type="presOf" srcId="{336C16E3-BE98-4231-8C51-4A161F4A3EF6}" destId="{F8458899-44FC-4E83-9EF9-30AA09A2E50A}" srcOrd="0" destOrd="0" presId="urn:microsoft.com/office/officeart/2005/8/layout/radial3"/>
    <dgm:cxn modelId="{5B9C078E-8049-45E3-98C5-008FB5775BC1}" srcId="{225C2A09-76E4-4E7F-A2F3-B9A3ADF77AE5}" destId="{3B2E5D1A-CA97-4A8E-BEEC-A558FFC2A2C1}" srcOrd="0" destOrd="0" parTransId="{98F7F2DF-4FC0-4F63-BC77-75CE3D2BCC41}" sibTransId="{C4D595B5-1306-4D90-94B6-49C1FA34C9A8}"/>
    <dgm:cxn modelId="{921E2BC0-4083-46D6-9A24-AC2ECC8AC2F7}" srcId="{225C2A09-76E4-4E7F-A2F3-B9A3ADF77AE5}" destId="{24CFA1E2-01B8-4F26-B26E-AC0B5CE79218}" srcOrd="1" destOrd="0" parTransId="{A6D847CA-D7CC-4932-81B1-346ADC124DC8}" sibTransId="{20B652E6-19DA-4AE0-BF80-0BA780AF58DE}"/>
    <dgm:cxn modelId="{500FE2D4-AB20-4F35-9915-0DEEC6928AC2}" srcId="{225C2A09-76E4-4E7F-A2F3-B9A3ADF77AE5}" destId="{336C16E3-BE98-4231-8C51-4A161F4A3EF6}" srcOrd="2" destOrd="0" parTransId="{FAE4F4BD-66E8-4280-82FF-3273036DE98D}" sibTransId="{6B1EFE72-4DD9-4B43-9E1C-D4ACECA7C9BB}"/>
    <dgm:cxn modelId="{677B4ADC-A827-4760-8BC5-4FE4D9504AA1}" type="presOf" srcId="{81F83F20-3854-4D8E-89AF-FF0F7E124940}" destId="{BB3E291E-9331-41BD-A152-DCB0D35B6E8B}" srcOrd="0" destOrd="0" presId="urn:microsoft.com/office/officeart/2005/8/layout/radial3"/>
    <dgm:cxn modelId="{0031D423-303F-4A72-86D4-27E96B365311}" type="presParOf" srcId="{BB3E291E-9331-41BD-A152-DCB0D35B6E8B}" destId="{84C1150F-DFE1-49EB-B6C7-140D9022C9E0}" srcOrd="0" destOrd="0" presId="urn:microsoft.com/office/officeart/2005/8/layout/radial3"/>
    <dgm:cxn modelId="{079EDBF0-461F-4A20-929F-2ABFF8B28A2D}" type="presParOf" srcId="{84C1150F-DFE1-49EB-B6C7-140D9022C9E0}" destId="{B817DDF3-4024-4B2A-A7E5-E21CF8B076A7}" srcOrd="0" destOrd="0" presId="urn:microsoft.com/office/officeart/2005/8/layout/radial3"/>
    <dgm:cxn modelId="{59C9976F-43A9-42FF-8916-F815CF4C4430}" type="presParOf" srcId="{84C1150F-DFE1-49EB-B6C7-140D9022C9E0}" destId="{ACE1D7AE-EE8F-45AC-B761-99E520E21C7D}" srcOrd="1" destOrd="0" presId="urn:microsoft.com/office/officeart/2005/8/layout/radial3"/>
    <dgm:cxn modelId="{A48DACF8-A97A-44C7-B5E0-1D8D5952CD70}" type="presParOf" srcId="{84C1150F-DFE1-49EB-B6C7-140D9022C9E0}" destId="{D93DE4AD-C9D8-4091-AD0B-B738275D60BB}" srcOrd="2" destOrd="0" presId="urn:microsoft.com/office/officeart/2005/8/layout/radial3"/>
    <dgm:cxn modelId="{AB4A1999-419B-4DDE-81BB-4ADA543ACF0A}" type="presParOf" srcId="{84C1150F-DFE1-49EB-B6C7-140D9022C9E0}" destId="{F8458899-44FC-4E83-9EF9-30AA09A2E50A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DDF3-4024-4B2A-A7E5-E21CF8B076A7}">
      <dsp:nvSpPr>
        <dsp:cNvPr id="0" name=""/>
        <dsp:cNvSpPr/>
      </dsp:nvSpPr>
      <dsp:spPr>
        <a:xfrm>
          <a:off x="1894394" y="1454688"/>
          <a:ext cx="3051971" cy="305197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800" kern="1200" dirty="0">
              <a:solidFill>
                <a:srgbClr val="FF0000"/>
              </a:solidFill>
              <a:cs typeface="B Titr" panose="00000700000000000000" pitchFamily="2" charset="-78"/>
            </a:rPr>
            <a:t>موارد تفخیم و ترقیق </a:t>
          </a:r>
          <a:endParaRPr lang="en-US" sz="3800" kern="1200" dirty="0">
            <a:cs typeface="B Titr" panose="00000700000000000000" pitchFamily="2" charset="-78"/>
          </a:endParaRPr>
        </a:p>
      </dsp:txBody>
      <dsp:txXfrm>
        <a:off x="2341345" y="1901639"/>
        <a:ext cx="2158069" cy="2158069"/>
      </dsp:txXfrm>
    </dsp:sp>
    <dsp:sp modelId="{ACE1D7AE-EE8F-45AC-B761-99E520E21C7D}">
      <dsp:nvSpPr>
        <dsp:cNvPr id="0" name=""/>
        <dsp:cNvSpPr/>
      </dsp:nvSpPr>
      <dsp:spPr>
        <a:xfrm>
          <a:off x="2657387" y="232088"/>
          <a:ext cx="1525985" cy="152598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Titr" panose="00000700000000000000" pitchFamily="2" charset="-78"/>
            </a:rPr>
            <a:t>تفخیم حروف استعلاء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2880862" y="455563"/>
        <a:ext cx="1079035" cy="1079035"/>
      </dsp:txXfrm>
    </dsp:sp>
    <dsp:sp modelId="{D93DE4AD-C9D8-4091-AD0B-B738275D60BB}">
      <dsp:nvSpPr>
        <dsp:cNvPr id="0" name=""/>
        <dsp:cNvSpPr/>
      </dsp:nvSpPr>
      <dsp:spPr>
        <a:xfrm>
          <a:off x="4339615" y="3327749"/>
          <a:ext cx="1525985" cy="152598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Titr" panose="00000700000000000000" pitchFamily="2" charset="-78"/>
            </a:rPr>
            <a:t>تغلیظ و ترقیق لام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4563090" y="3551224"/>
        <a:ext cx="1079035" cy="1079035"/>
      </dsp:txXfrm>
    </dsp:sp>
    <dsp:sp modelId="{F8458899-44FC-4E83-9EF9-30AA09A2E50A}">
      <dsp:nvSpPr>
        <dsp:cNvPr id="0" name=""/>
        <dsp:cNvSpPr/>
      </dsp:nvSpPr>
      <dsp:spPr>
        <a:xfrm>
          <a:off x="937813" y="3210477"/>
          <a:ext cx="1525985" cy="152598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Titr" panose="00000700000000000000" pitchFamily="2" charset="-78"/>
            </a:rPr>
            <a:t>تفخیم و ترقیق راء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1161288" y="3433952"/>
        <a:ext cx="1079035" cy="1079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0A1F9-6B1A-48DE-A9A6-ED9370385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08E8F-E446-4A39-BEA1-AD9CC0976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6921C-0C89-4059-84D3-3167BDF8D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5FE2-9207-4304-AC96-0BB4ACC6728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BDF22-A238-4F14-8C38-EBD88163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7BFAA-A87C-464B-B67C-99904972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02A-DAF5-434E-B648-70658B1D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0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4710B-9A1A-4442-BE6F-A48C8800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36D62-15F8-4AB5-A9A5-A931C35A2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C04E8-E3CD-442C-B899-84316BC3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5FE2-9207-4304-AC96-0BB4ACC6728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FC3AA-0153-4D19-8113-5F0DE08D0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7E8D4-D38C-44A6-BB4A-1C3357BD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02A-DAF5-434E-B648-70658B1D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5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19F0E7-D03C-401B-840B-F2170B4F3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6EC79C-991B-42D7-95CD-C3A632E65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1E541-437D-4498-AFFD-681093259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5FE2-9207-4304-AC96-0BB4ACC6728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18373-6357-4AE8-AC6F-A5645AA3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9E325-AF63-460C-AC14-CC010552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02A-DAF5-434E-B648-70658B1D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1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BB5318-9977-4194-AB22-F9982AD1E8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9E2B54-922B-4C20-B737-546111904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CCCEA8-C437-49FF-8942-CAACA9FBC2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8FF7F-DAB1-4A54-B6FD-C4CC1086266E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21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15B77F-CB25-4D7A-A739-1AF98337E6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982264-D746-4CAC-A27D-90D36841A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A75469-9982-46A3-B7D8-74DD316A38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1F199-1A7E-45F0-9A9D-7DA68F28D2EB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52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360FCF-8FB0-4C31-8964-084F1CC71C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E6484E-CA8E-401D-B273-AA038FAA1A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A42C61-0970-412D-B276-F04D621846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04317-12A4-4397-9D8B-A281E642F263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269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7BA536-F23C-453C-826B-382C5EACE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22CCA5-FF0E-4E11-8A51-D8FE6735DD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8BCAA5-C041-4B06-8AFE-48339E7209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69D60-1853-4456-9451-1A86DC7BB6E4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69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99F7AFC-3937-4157-A4EC-06D19C2B0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53F0AE-1A4B-47D2-9289-6C65AEF320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100884F-7E3E-451B-A9C0-7E9587F2A2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E704A-42CE-447B-A408-67F61B7D602A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454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EBEEEE-6F8F-4340-B3DD-780F7FE15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078C52-9469-410C-A262-56ACC47BA2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0CC58C-7F87-4FF4-8F9B-B610AB9E5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D1BA2-4108-412B-8975-4DB4AA61B03B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586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E09629-3086-460D-BDD6-B9CAB6F698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473F07-E912-45BA-B12C-0D24D674DB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8E7835-61F4-43A0-8164-C77CF292F7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47128-4E9D-4E8A-B94D-536E98F737C6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474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81146A-0057-48AB-9736-9893D1A18B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162B11-3FAA-4BC8-8359-8DA196DE0A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287874-4028-4377-84B2-0E0C14547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D8424-9442-4BA1-BF62-953675BEE99A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85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5C2AA-16CA-4421-B710-DA352553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FBE5D-FD0E-4058-9399-3EA8EA363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2F228-A5EF-4E28-A765-D7F20F4E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5FE2-9207-4304-AC96-0BB4ACC6728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772E2-8700-44B5-BCBB-BC40ECE5D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213E4-EB96-45CB-AEB9-C3CA0620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02A-DAF5-434E-B648-70658B1D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61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BB145-BD24-4B17-8ABE-CF799B24F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D6F36-E307-4C03-A5D6-1459C0F22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1591E-37EA-4703-8C3B-243DEC0CC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7032-658B-4948-9057-8BCD63201D4D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769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72EE38-3484-4CB4-B1A3-332AEDBD0F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824D1A-90B5-49DE-AC57-FB64BD0541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535E6E-C9C6-426A-A6E7-447E39F7EA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AF40F-C086-4320-8ED3-7220EC24D12B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52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7DB748-8A76-44CE-A5FE-301AE15323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A2EC31-F519-4084-B74F-0111A45F82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233B58-6D18-4A98-949A-5CC7E9579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FC6C-DCEA-4C28-99CA-1500F93C5387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84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C31F-11D7-4074-8D06-0BCDFA48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ECDA-E6FD-4D50-82C8-4AFCC1A8A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271D-03E3-4CA8-86F3-3C55C6C66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5FE2-9207-4304-AC96-0BB4ACC6728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6FE90-AA25-4421-8E35-2C2F6905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B1E5B-0358-4EC3-BE8D-BF9ADBBA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02A-DAF5-434E-B648-70658B1D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2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879B-EDC4-4263-80FC-83D0FB15D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F9EAF-C7CD-403C-8CBA-C79DA315E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687F3-070F-44DA-8FE0-564215802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67F29-3C41-4813-8D17-7690ED36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5FE2-9207-4304-AC96-0BB4ACC6728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FAA24-E809-4893-AF19-7E3B9E6E4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6BA2D-E090-4D22-9EF5-5CC17D99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02A-DAF5-434E-B648-70658B1D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7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AABDB-63AC-4C3F-A1F1-E8CA4C280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45F56-F684-4CB6-A793-9AE217870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0AD7C-48BC-4D74-8A77-85382A005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B773F5-07EA-40B6-92F0-E2919CE0E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377DE-7283-4594-93BA-9A157D876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BECF0-C28C-47C1-BB0D-5EEB118D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5FE2-9207-4304-AC96-0BB4ACC6728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D20A4A-3BF5-4EF7-94F2-C1BEA0E14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85A21-A749-4FA4-93FA-725DCA25A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02A-DAF5-434E-B648-70658B1D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1602-94DE-4BF4-9D69-97400A726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75753-E896-4344-91BA-9AA11A92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5FE2-9207-4304-AC96-0BB4ACC6728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2FE2C-D0C0-4209-A87C-1448CB0B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23840-4E9F-43EB-9940-F1A7CAF3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02A-DAF5-434E-B648-70658B1D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5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0E98D-F410-403C-B932-8DBC5E6A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5FE2-9207-4304-AC96-0BB4ACC6728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1BCD9A-F57C-4537-8EC4-039917C9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4D5F4-7B3B-404C-B723-6F777D691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02A-DAF5-434E-B648-70658B1D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6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E077-A712-4C26-8A41-C89F049B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079D7-FC5C-4641-9382-5EBC84C04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D876-69EB-4777-8B0A-87D0CA9DB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4D35D-033A-414E-9ADA-285D1526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5FE2-9207-4304-AC96-0BB4ACC6728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B4AD4-B53C-4443-AC79-7AB79C53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70E35-FE66-4921-85DB-F730E369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02A-DAF5-434E-B648-70658B1D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5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C94A6-9816-4390-A5F4-52D469D56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53223-C407-41F0-A26B-B1FD86DDF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BFE84-8A69-407B-8967-9329AED59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A045D-1105-4DB8-A0F9-C5E9EA88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5FE2-9207-4304-AC96-0BB4ACC6728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E83D8-C994-404C-AFB8-00CAFE59A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50B10-C272-436C-8575-E6BC514A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02A-DAF5-434E-B648-70658B1D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3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43131D-62CE-4E75-8E0B-877C6911F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9C396-C081-4602-9B42-A5D62F232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FB364-4ED6-4461-81DB-49E5F6A4C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05FE2-9207-4304-AC96-0BB4ACC6728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B5638-6871-4FD8-9240-AC7743C04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33EE7-69E7-42BE-ABFA-8334C2AC4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702A-DAF5-434E-B648-70658B1D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8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ED6F8C6-0AD4-4B95-AEB8-FDD9C6C14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29636D-D6D0-44F9-9570-8E5F8F964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4CACFA-2CF7-4CBD-82A1-E2FDF6B1EA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F1750EE-2A54-40E0-983F-FD6D359BF0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48EEE5-58B8-4BA8-B1E8-F07AACF265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 smtClean="0"/>
            </a:lvl1pPr>
          </a:lstStyle>
          <a:p>
            <a:pPr>
              <a:defRPr/>
            </a:pPr>
            <a:fld id="{BE76F983-8606-4A4F-89BD-044DA161C7A8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69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016DCB09-D037-4F5A-BC5D-7BC1F9CA7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2615" r="2271" b="4475"/>
          <a:stretch>
            <a:fillRect/>
          </a:stretch>
        </p:blipFill>
        <p:spPr bwMode="auto">
          <a:xfrm>
            <a:off x="3446463" y="1211264"/>
            <a:ext cx="5314950" cy="45100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CB72EF-0A3C-46D5-9B4B-5D9338701B22}"/>
              </a:ext>
            </a:extLst>
          </p:cNvPr>
          <p:cNvSpPr txBox="1"/>
          <p:nvPr/>
        </p:nvSpPr>
        <p:spPr>
          <a:xfrm>
            <a:off x="3817317" y="1660483"/>
            <a:ext cx="4573242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6000" b="1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BBE0E3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تفخیم</a:t>
            </a:r>
            <a:endParaRPr lang="fa-IR" sz="6000" b="1" dirty="0">
              <a:ln w="22225">
                <a:solidFill>
                  <a:srgbClr val="333399"/>
                </a:solidFill>
                <a:prstDash val="solid"/>
              </a:ln>
              <a:solidFill>
                <a:srgbClr val="BBE0E3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60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BBE0E3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        و</a:t>
            </a: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60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BBE0E3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             </a:t>
            </a:r>
            <a:r>
              <a:rPr lang="fa-IR" sz="6000" b="1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BBE0E3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ترقیق</a:t>
            </a:r>
            <a:r>
              <a:rPr lang="fa-IR" sz="60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BBE0E3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endParaRPr lang="en-US" sz="6000" b="1" dirty="0">
              <a:ln w="22225">
                <a:solidFill>
                  <a:srgbClr val="333399"/>
                </a:solidFill>
                <a:prstDash val="solid"/>
              </a:ln>
              <a:solidFill>
                <a:srgbClr val="BBE0E3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>
            <a:extLst>
              <a:ext uri="{FF2B5EF4-FFF2-40B4-BE49-F238E27FC236}">
                <a16:creationId xmlns:a16="http://schemas.microsoft.com/office/drawing/2014/main" id="{C4D6AFDE-4DF9-4F62-A0B8-D8C4E783D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188913"/>
            <a:ext cx="7993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a-IR" altLang="en-US" sz="2400">
                <a:cs typeface="B Titr" panose="00000700000000000000" pitchFamily="2" charset="-78"/>
              </a:rPr>
              <a:t>باب تفخیم و ترقیق یکی از مبانی اصلی لهجه عربی است:</a:t>
            </a:r>
            <a:endParaRPr lang="en-US" altLang="en-US" sz="2400">
              <a:cs typeface="B Titr" panose="00000700000000000000" pitchFamily="2" charset="-78"/>
            </a:endParaRPr>
          </a:p>
        </p:txBody>
      </p:sp>
      <p:sp>
        <p:nvSpPr>
          <p:cNvPr id="3" name="WordArt 4">
            <a:extLst>
              <a:ext uri="{FF2B5EF4-FFF2-40B4-BE49-F238E27FC236}">
                <a16:creationId xmlns:a16="http://schemas.microsoft.com/office/drawing/2014/main" id="{4847F2F7-9C08-4DC1-BD0E-2A7EA31212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42238" y="3014664"/>
            <a:ext cx="2749550" cy="585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64"/>
              </a:avLst>
            </a:prstTxWarp>
          </a:bodyPr>
          <a:lstStyle/>
          <a:p>
            <a:pPr algn="ctr" rtl="1"/>
            <a:r>
              <a:rPr lang="ar-IQ" sz="3600" kern="10">
                <a:ln w="1270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C42F1A"/>
                </a:solidFill>
                <a:effectLst>
                  <a:outerShdw dist="45791" dir="2021404" algn="ctr" rotWithShape="0">
                    <a:srgbClr val="663300"/>
                  </a:outerShdw>
                </a:effectLst>
                <a:cs typeface="B Titr" panose="00000700000000000000" pitchFamily="2" charset="-78"/>
              </a:rPr>
              <a:t>مبانی لهجه عربی</a:t>
            </a:r>
            <a:endParaRPr lang="en-US" sz="3600" kern="10">
              <a:ln w="12700">
                <a:solidFill>
                  <a:srgbClr val="663300"/>
                </a:solidFill>
                <a:round/>
                <a:headEnd/>
                <a:tailEnd/>
              </a:ln>
              <a:solidFill>
                <a:srgbClr val="C42F1A"/>
              </a:solidFill>
              <a:effectLst>
                <a:outerShdw dist="45791" dir="2021404" algn="ctr" rotWithShape="0">
                  <a:srgbClr val="6633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DD0D25CE-AE2E-4151-9905-1AF36157AE55}"/>
              </a:ext>
            </a:extLst>
          </p:cNvPr>
          <p:cNvSpPr>
            <a:spLocks noChangeArrowheads="1"/>
          </p:cNvSpPr>
          <p:nvPr/>
        </p:nvSpPr>
        <p:spPr bwMode="auto">
          <a:xfrm rot="2938008">
            <a:off x="6233320" y="2096295"/>
            <a:ext cx="1876425" cy="255587"/>
          </a:xfrm>
          <a:prstGeom prst="leftArrow">
            <a:avLst>
              <a:gd name="adj1" fmla="val 50000"/>
              <a:gd name="adj2" fmla="val 5016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88E479C1-715D-4165-83C9-51A826711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013" y="3232150"/>
            <a:ext cx="976312" cy="312738"/>
          </a:xfrm>
          <a:prstGeom prst="leftArrow">
            <a:avLst>
              <a:gd name="adj1" fmla="val 50000"/>
              <a:gd name="adj2" fmla="val 5016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97D093DD-4A8E-420E-BCC6-F7BC6310C9F0}"/>
              </a:ext>
            </a:extLst>
          </p:cNvPr>
          <p:cNvSpPr>
            <a:spLocks noChangeArrowheads="1"/>
          </p:cNvSpPr>
          <p:nvPr/>
        </p:nvSpPr>
        <p:spPr bwMode="auto">
          <a:xfrm rot="18725252">
            <a:off x="6316664" y="4521201"/>
            <a:ext cx="1824037" cy="233363"/>
          </a:xfrm>
          <a:prstGeom prst="leftArrow">
            <a:avLst>
              <a:gd name="adj1" fmla="val 50000"/>
              <a:gd name="adj2" fmla="val 5015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080876-D364-4A27-9AD0-EF3348AAB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1055689"/>
            <a:ext cx="40274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rgbClr val="000066"/>
                </a:solidFill>
                <a:cs typeface="B Titr" panose="00000700000000000000" pitchFamily="2" charset="-78"/>
              </a:rPr>
              <a:t>تلفظ حرکات(صداهای) عربی</a:t>
            </a:r>
            <a:endParaRPr lang="en-US" altLang="en-US" sz="2800">
              <a:solidFill>
                <a:srgbClr val="000066"/>
              </a:solidFill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E879CE-B5CD-473B-9BA5-B5A039C62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3140076"/>
            <a:ext cx="2881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rgbClr val="000066"/>
                </a:solidFill>
                <a:cs typeface="B Titr" panose="00000700000000000000" pitchFamily="2" charset="-78"/>
              </a:rPr>
              <a:t>تلفظ حروف عربی</a:t>
            </a:r>
            <a:endParaRPr lang="en-US" altLang="en-US" sz="2800">
              <a:solidFill>
                <a:srgbClr val="000066"/>
              </a:solidFill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E72B6-C990-42B4-B2F6-CF8221202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5084764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rgbClr val="FF0000"/>
                </a:solidFill>
                <a:cs typeface="B Titr" panose="00000700000000000000" pitchFamily="2" charset="-78"/>
              </a:rPr>
              <a:t>تفخیم و ترقیق</a:t>
            </a:r>
            <a:endParaRPr lang="en-US" altLang="en-US" sz="280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05549C-EF37-46F9-BFFD-38D4AC57B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40" y="5842034"/>
            <a:ext cx="1441176" cy="810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>
            <a:extLst>
              <a:ext uri="{FF2B5EF4-FFF2-40B4-BE49-F238E27FC236}">
                <a16:creationId xmlns:a16="http://schemas.microsoft.com/office/drawing/2014/main" id="{A0E17749-59D6-4313-8AA3-C7E5C76CD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25401"/>
            <a:ext cx="79930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fa-IR" altLang="en-US" sz="2400">
                <a:solidFill>
                  <a:srgbClr val="FF0000"/>
                </a:solidFill>
                <a:cs typeface="B Titr" panose="00000700000000000000" pitchFamily="2" charset="-78"/>
              </a:rPr>
              <a:t>تفخیم: </a:t>
            </a:r>
            <a:r>
              <a:rPr lang="fa-IR" altLang="en-US" sz="2400">
                <a:cs typeface="B Titr" panose="00000700000000000000" pitchFamily="2" charset="-78"/>
              </a:rPr>
              <a:t>درشت و پر حجم و غلیظ تلفظ کردن حرف</a:t>
            </a:r>
          </a:p>
        </p:txBody>
      </p:sp>
      <p:sp>
        <p:nvSpPr>
          <p:cNvPr id="93187" name="Rectangle 5">
            <a:extLst>
              <a:ext uri="{FF2B5EF4-FFF2-40B4-BE49-F238E27FC236}">
                <a16:creationId xmlns:a16="http://schemas.microsoft.com/office/drawing/2014/main" id="{B23D8F43-8B52-4626-A179-6E0EAFADD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836614"/>
            <a:ext cx="79930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fa-IR" altLang="en-US" sz="2400">
                <a:solidFill>
                  <a:srgbClr val="FF0000"/>
                </a:solidFill>
                <a:cs typeface="B Titr" panose="00000700000000000000" pitchFamily="2" charset="-78"/>
              </a:rPr>
              <a:t>ترقیق: </a:t>
            </a:r>
            <a:r>
              <a:rPr lang="fa-IR" altLang="en-US" sz="2400">
                <a:cs typeface="B Titr" panose="00000700000000000000" pitchFamily="2" charset="-78"/>
              </a:rPr>
              <a:t>رقیق و کم حجم تلفظ کردن حرف</a:t>
            </a:r>
            <a:endParaRPr lang="en-US" altLang="en-US" sz="2400">
              <a:cs typeface="B Titr" panose="00000700000000000000" pitchFamily="2" charset="-78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3ED73DB-32CB-4473-9BCD-27B15E9A1A3C}"/>
              </a:ext>
            </a:extLst>
          </p:cNvPr>
          <p:cNvGraphicFramePr/>
          <p:nvPr/>
        </p:nvGraphicFramePr>
        <p:xfrm>
          <a:off x="3143672" y="1772816"/>
          <a:ext cx="68407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FE3970CC-D67D-40E4-AE15-EB86351F3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248285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fa-IR" altLang="en-US" sz="1800">
                <a:cs typeface="B Titr" panose="00000700000000000000" pitchFamily="2" charset="-78"/>
              </a:rPr>
              <a:t>طلب بلندی کردن</a:t>
            </a:r>
            <a:endParaRPr lang="en-US" altLang="en-US" sz="1800">
              <a:cs typeface="B Titr" panose="00000700000000000000" pitchFamily="2" charset="-78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30160D32-FE8E-4362-A977-E59014BC3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2157413"/>
            <a:ext cx="3240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fa-IR" altLang="en-US" sz="3600">
                <a:solidFill>
                  <a:srgbClr val="FF6600"/>
                </a:solidFill>
                <a:cs typeface="B Titr" panose="00000700000000000000" pitchFamily="2" charset="-78"/>
              </a:rPr>
              <a:t>ص – ض- ط- ظ  غ- خ -ق</a:t>
            </a:r>
            <a:endParaRPr lang="en-US" altLang="en-US" sz="3600">
              <a:solidFill>
                <a:srgbClr val="FF6600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62EDE4-3ED1-425E-9C57-4DE87A6F80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40" y="5842034"/>
            <a:ext cx="1441176" cy="810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/>
      <p:bldGraphic spid="4" grpId="0">
        <p:bldAsOne/>
      </p:bldGraphic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>
            <a:extLst>
              <a:ext uri="{FF2B5EF4-FFF2-40B4-BE49-F238E27FC236}">
                <a16:creationId xmlns:a16="http://schemas.microsoft.com/office/drawing/2014/main" id="{B1D9CDD9-9A2D-48D1-BAA5-BA83D1D27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4" y="765175"/>
            <a:ext cx="47529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fa-IR" altLang="en-US" sz="2400">
                <a:solidFill>
                  <a:srgbClr val="FF0000"/>
                </a:solidFill>
                <a:cs typeface="B Titr" panose="00000700000000000000" pitchFamily="2" charset="-78"/>
              </a:rPr>
              <a:t>تغلیظ و ترقیق حرف لام در لفظ جلاله الله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71A0F6-D026-43A5-A667-4F2757F67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1857375"/>
            <a:ext cx="75612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fa-IR" altLang="en-US" sz="2400">
                <a:solidFill>
                  <a:srgbClr val="FF0000"/>
                </a:solidFill>
                <a:cs typeface="B Titr" panose="00000700000000000000" pitchFamily="2" charset="-78"/>
              </a:rPr>
              <a:t>تغلیظ:  </a:t>
            </a:r>
            <a:r>
              <a:rPr lang="fa-IR" altLang="en-US" sz="2400">
                <a:cs typeface="B Titr" panose="00000700000000000000" pitchFamily="2" charset="-78"/>
              </a:rPr>
              <a:t>در صورتی که حرف قبل از آن </a:t>
            </a:r>
            <a:r>
              <a:rPr lang="fa-IR" altLang="en-US" sz="2400">
                <a:solidFill>
                  <a:srgbClr val="FF0000"/>
                </a:solidFill>
                <a:cs typeface="B Titr" panose="00000700000000000000" pitchFamily="2" charset="-78"/>
              </a:rPr>
              <a:t>فتحه</a:t>
            </a:r>
            <a:r>
              <a:rPr lang="fa-IR" altLang="en-US" sz="2400">
                <a:cs typeface="B Titr" panose="00000700000000000000" pitchFamily="2" charset="-78"/>
              </a:rPr>
              <a:t> یا </a:t>
            </a:r>
            <a:r>
              <a:rPr lang="fa-IR" altLang="en-US" sz="2400">
                <a:solidFill>
                  <a:srgbClr val="FF0000"/>
                </a:solidFill>
                <a:cs typeface="B Titr" panose="00000700000000000000" pitchFamily="2" charset="-78"/>
              </a:rPr>
              <a:t>ضمه</a:t>
            </a:r>
            <a:r>
              <a:rPr lang="fa-IR" altLang="en-US" sz="2400">
                <a:cs typeface="B Titr" panose="00000700000000000000" pitchFamily="2" charset="-78"/>
              </a:rPr>
              <a:t> داشته باشد.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544273-FB38-42B8-A9ED-83C4DCB10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9" y="2687639"/>
            <a:ext cx="4752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fa-IR" altLang="en-US" sz="2400">
                <a:solidFill>
                  <a:srgbClr val="FF0000"/>
                </a:solidFill>
                <a:cs typeface="B Titr" panose="00000700000000000000" pitchFamily="2" charset="-78"/>
              </a:rPr>
              <a:t>مثال: </a:t>
            </a:r>
            <a:r>
              <a:rPr lang="fa-IR" altLang="en-US" sz="2400">
                <a:cs typeface="B Titr" panose="00000700000000000000" pitchFamily="2" charset="-78"/>
              </a:rPr>
              <a:t>اَللَّه – اِنَّ اللَّه – یَدُ اللّه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361280-62E6-4F31-9556-612ED4AE7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3722689"/>
            <a:ext cx="75612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fa-IR" altLang="en-US" sz="2400">
                <a:solidFill>
                  <a:srgbClr val="FF0000"/>
                </a:solidFill>
                <a:cs typeface="B Titr" panose="00000700000000000000" pitchFamily="2" charset="-78"/>
              </a:rPr>
              <a:t>ترقیق:  </a:t>
            </a:r>
            <a:r>
              <a:rPr lang="fa-IR" altLang="en-US" sz="2400">
                <a:cs typeface="B Titr" panose="00000700000000000000" pitchFamily="2" charset="-78"/>
              </a:rPr>
              <a:t>در صورتی که حرف قبل از آن </a:t>
            </a:r>
            <a:r>
              <a:rPr lang="fa-IR" altLang="en-US" sz="2400">
                <a:solidFill>
                  <a:srgbClr val="FF0000"/>
                </a:solidFill>
                <a:cs typeface="B Titr" panose="00000700000000000000" pitchFamily="2" charset="-78"/>
              </a:rPr>
              <a:t>کسره</a:t>
            </a:r>
            <a:r>
              <a:rPr lang="fa-IR" altLang="en-US" sz="2400">
                <a:cs typeface="B Titr" panose="00000700000000000000" pitchFamily="2" charset="-78"/>
              </a:rPr>
              <a:t> داشته باشد.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6DBD69-1C75-4019-8516-F93C277CF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4757738"/>
            <a:ext cx="66246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fa-IR" altLang="en-US" sz="2400">
                <a:solidFill>
                  <a:srgbClr val="FF0000"/>
                </a:solidFill>
                <a:cs typeface="B Titr" panose="00000700000000000000" pitchFamily="2" charset="-78"/>
              </a:rPr>
              <a:t>مثال: </a:t>
            </a:r>
            <a:r>
              <a:rPr lang="fa-IR" altLang="en-US" sz="2400">
                <a:cs typeface="B Titr" panose="00000700000000000000" pitchFamily="2" charset="-78"/>
              </a:rPr>
              <a:t>بِسمِ</a:t>
            </a:r>
            <a:r>
              <a:rPr lang="fa-IR" altLang="en-US" sz="240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altLang="en-US" sz="2400">
                <a:cs typeface="B Titr" panose="00000700000000000000" pitchFamily="2" charset="-78"/>
              </a:rPr>
              <a:t>اللَّه – اَلحَمدُ لِلَّه – بِا اللّه – رَسُولِ اللَّه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70CB8-D655-4A11-84DB-29FC5FD86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40" y="5842034"/>
            <a:ext cx="1441176" cy="810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>
            <a:extLst>
              <a:ext uri="{FF2B5EF4-FFF2-40B4-BE49-F238E27FC236}">
                <a16:creationId xmlns:a16="http://schemas.microsoft.com/office/drawing/2014/main" id="{A7D2266B-8E33-4E35-8AEE-F4DB9C8A5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51" y="692151"/>
            <a:ext cx="4752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fa-IR" altLang="en-US" sz="2400">
                <a:solidFill>
                  <a:srgbClr val="FF0000"/>
                </a:solidFill>
                <a:cs typeface="B Titr" panose="00000700000000000000" pitchFamily="2" charset="-78"/>
              </a:rPr>
              <a:t>تفخیم و ترقیق حرف راء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3AD514-FAC4-4709-B481-D196DEF8C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6" y="1536701"/>
            <a:ext cx="7561263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fa-IR" altLang="en-US" sz="2400">
                <a:solidFill>
                  <a:srgbClr val="FF0000"/>
                </a:solidFill>
                <a:cs typeface="B Titr" panose="00000700000000000000" pitchFamily="2" charset="-78"/>
              </a:rPr>
              <a:t>نکات مهم: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fa-IR" altLang="en-US" sz="2000">
                <a:cs typeface="B Titr" panose="00000700000000000000" pitchFamily="2" charset="-78"/>
              </a:rPr>
              <a:t>۱- اصولاً فتحه و الف مدی و نیز ضمه و واو مدی </a:t>
            </a:r>
            <a:r>
              <a:rPr lang="fa-IR" altLang="en-US" sz="2000">
                <a:solidFill>
                  <a:srgbClr val="FF0000"/>
                </a:solidFill>
                <a:cs typeface="B Titr" panose="00000700000000000000" pitchFamily="2" charset="-78"/>
              </a:rPr>
              <a:t>«خانواده تفخیم» </a:t>
            </a:r>
            <a:r>
              <a:rPr lang="fa-IR" altLang="en-US" sz="2000">
                <a:cs typeface="B Titr" panose="00000700000000000000" pitchFamily="2" charset="-78"/>
              </a:rPr>
              <a:t>و در مقابل، کسره و یاء مدی و نیز حرف یاء، </a:t>
            </a:r>
            <a:r>
              <a:rPr lang="fa-IR" altLang="en-US" sz="2000">
                <a:solidFill>
                  <a:srgbClr val="FF0000"/>
                </a:solidFill>
                <a:cs typeface="B Titr" panose="00000700000000000000" pitchFamily="2" charset="-78"/>
              </a:rPr>
              <a:t>«خانواده ترقیق» </a:t>
            </a:r>
            <a:r>
              <a:rPr lang="fa-IR" altLang="en-US" sz="2000">
                <a:cs typeface="B Titr" panose="00000700000000000000" pitchFamily="2" charset="-78"/>
              </a:rPr>
              <a:t>محسوب می شوند.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fa-IR" altLang="en-US" sz="2000">
                <a:cs typeface="B Titr" panose="00000700000000000000" pitchFamily="2" charset="-78"/>
              </a:rPr>
              <a:t>۲- برای تشخیص حکم حرف «راء»، اگر این حرف متحرک باشد، به حرکت آن توجه می کنیم. اما اگر ساکن بود، به حرکت ماقبل آن و اگر آن نیز ساکن بود به ماقبل ساکن توجه کرده و حکم را استخراج می کنیم.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7074F-25C0-4672-B03F-908BAB88E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40" y="5842034"/>
            <a:ext cx="1441176" cy="810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>
            <a:extLst>
              <a:ext uri="{FF2B5EF4-FFF2-40B4-BE49-F238E27FC236}">
                <a16:creationId xmlns:a16="http://schemas.microsoft.com/office/drawing/2014/main" id="{DB2130F9-4BE2-4357-B448-D9668879D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5">
            <a:extLst>
              <a:ext uri="{FF2B5EF4-FFF2-40B4-BE49-F238E27FC236}">
                <a16:creationId xmlns:a16="http://schemas.microsoft.com/office/drawing/2014/main" id="{B9C3F1FF-2802-4A31-B1A5-BAB3BC275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44450"/>
            <a:ext cx="48244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fa-IR" altLang="en-US" sz="2800" b="1">
                <a:solidFill>
                  <a:srgbClr val="FF0000"/>
                </a:solidFill>
                <a:cs typeface="B Titr" panose="00000700000000000000" pitchFamily="2" charset="-78"/>
              </a:rPr>
              <a:t>موارد تفخیم حرف راء: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8A638-28F0-4F4F-8F3B-56BA122B4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3" y="5949950"/>
            <a:ext cx="1441176" cy="8106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>
            <a:extLst>
              <a:ext uri="{FF2B5EF4-FFF2-40B4-BE49-F238E27FC236}">
                <a16:creationId xmlns:a16="http://schemas.microsoft.com/office/drawing/2014/main" id="{8CDD3B10-2284-4185-BBFF-10190ADA9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96976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5">
            <a:extLst>
              <a:ext uri="{FF2B5EF4-FFF2-40B4-BE49-F238E27FC236}">
                <a16:creationId xmlns:a16="http://schemas.microsoft.com/office/drawing/2014/main" id="{6565DD22-62A3-4020-AB06-72759BDC7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44450"/>
            <a:ext cx="48244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fa-IR" altLang="en-US" sz="2800" b="1">
                <a:solidFill>
                  <a:srgbClr val="FF0000"/>
                </a:solidFill>
                <a:cs typeface="B Titr" panose="00000700000000000000" pitchFamily="2" charset="-78"/>
              </a:rPr>
              <a:t>موارد ترقیق حرف راء: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096B1F-A181-4E89-84AA-6C8C46264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148" y="5871851"/>
            <a:ext cx="1441176" cy="8106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>
            <a:extLst>
              <a:ext uri="{FF2B5EF4-FFF2-40B4-BE49-F238E27FC236}">
                <a16:creationId xmlns:a16="http://schemas.microsoft.com/office/drawing/2014/main" id="{1E8FD109-07F0-41A2-924F-C5F545AA8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6" y="404813"/>
            <a:ext cx="8786813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lnSpc>
                <a:spcPct val="200000"/>
              </a:lnSpc>
            </a:pPr>
            <a:r>
              <a:rPr lang="fa-IR" altLang="en-US" sz="2800" b="1">
                <a:solidFill>
                  <a:srgbClr val="FF0000"/>
                </a:solidFill>
                <a:cs typeface="B Titr" panose="00000700000000000000" pitchFamily="2" charset="-78"/>
              </a:rPr>
              <a:t>چند نکته مهم:</a:t>
            </a:r>
          </a:p>
          <a:p>
            <a:pPr algn="r" rtl="1">
              <a:lnSpc>
                <a:spcPct val="200000"/>
              </a:lnSpc>
            </a:pPr>
            <a:r>
              <a:rPr lang="fa-IR" altLang="en-US" sz="2800" b="1">
                <a:cs typeface="B Titr" panose="00000700000000000000" pitchFamily="2" charset="-78"/>
              </a:rPr>
              <a:t>۱- در چند کلمه </a:t>
            </a:r>
            <a:r>
              <a:rPr lang="fa-IR" altLang="en-US" sz="2800" b="1">
                <a:solidFill>
                  <a:srgbClr val="FF0000"/>
                </a:solidFill>
                <a:cs typeface="B Titr" panose="00000700000000000000" pitchFamily="2" charset="-78"/>
              </a:rPr>
              <a:t>هم ترقیق و هم تفخیم </a:t>
            </a:r>
            <a:r>
              <a:rPr lang="fa-IR" altLang="en-US" sz="2800" b="1">
                <a:cs typeface="B Titr" panose="00000700000000000000" pitchFamily="2" charset="-78"/>
              </a:rPr>
              <a:t>حرف راء صحیح است:</a:t>
            </a:r>
          </a:p>
          <a:p>
            <a:pPr algn="r" rtl="1">
              <a:lnSpc>
                <a:spcPct val="200000"/>
              </a:lnSpc>
            </a:pPr>
            <a:r>
              <a:rPr lang="fa-IR" altLang="en-US" sz="2800" b="1">
                <a:cs typeface="B Titr" panose="00000700000000000000" pitchFamily="2" charset="-78"/>
              </a:rPr>
              <a:t>فِرْقٍ – مِصْرْ – اَلقِطْرْ – اَسْرْ – نُذُرْ - یَسْرْ</a:t>
            </a:r>
          </a:p>
          <a:p>
            <a:pPr algn="r" rtl="1">
              <a:lnSpc>
                <a:spcPct val="200000"/>
              </a:lnSpc>
            </a:pPr>
            <a:r>
              <a:rPr lang="fa-IR" altLang="en-US" sz="2800" b="1">
                <a:cs typeface="B Titr" panose="00000700000000000000" pitchFamily="2" charset="-78"/>
              </a:rPr>
              <a:t>۲- حرف راء در عبارت </a:t>
            </a:r>
            <a:r>
              <a:rPr lang="fa-IR" altLang="en-US" sz="2800" b="1">
                <a:solidFill>
                  <a:srgbClr val="FF0000"/>
                </a:solidFill>
                <a:cs typeface="B Titr" panose="00000700000000000000" pitchFamily="2" charset="-78"/>
              </a:rPr>
              <a:t>«مَجْرَیهَا» </a:t>
            </a:r>
            <a:r>
              <a:rPr lang="fa-IR" altLang="en-US" sz="2800" b="1">
                <a:cs typeface="B Titr" panose="00000700000000000000" pitchFamily="2" charset="-78"/>
              </a:rPr>
              <a:t>(هود-۴۱)،</a:t>
            </a:r>
            <a:r>
              <a:rPr lang="fa-IR" altLang="en-US" sz="2800" b="1">
                <a:solidFill>
                  <a:srgbClr val="FF0000"/>
                </a:solidFill>
                <a:cs typeface="B Titr" panose="00000700000000000000" pitchFamily="2" charset="-78"/>
              </a:rPr>
              <a:t> ترقیق </a:t>
            </a:r>
            <a:r>
              <a:rPr lang="fa-IR" altLang="en-US" sz="2800" b="1">
                <a:cs typeface="B Titr" panose="00000700000000000000" pitchFamily="2" charset="-78"/>
              </a:rPr>
              <a:t>می شود چون الف مدی پس از آن اماله کبری می شود </a:t>
            </a:r>
            <a:r>
              <a:rPr lang="fa-IR" altLang="en-US" sz="1400" b="1">
                <a:cs typeface="B Titr" panose="00000700000000000000" pitchFamily="2" charset="-78"/>
              </a:rPr>
              <a:t>(لهجه اهل نجد در برابر فتح که لهجه اهل حجاز است).</a:t>
            </a:r>
            <a:endParaRPr lang="fa-IR" altLang="en-US" sz="2800" b="1"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altLang="en-US" sz="2800" b="1">
                <a:solidFill>
                  <a:srgbClr val="FF0000"/>
                </a:solidFill>
                <a:cs typeface="B Titr" panose="00000700000000000000" pitchFamily="2" charset="-78"/>
              </a:rPr>
              <a:t>۳- دقت شود حروف مفخم بر حروف مرقق مجاور خود تأثیر نگذارند.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707915-0B58-46B0-B8B8-4415E7BC3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40" y="5842034"/>
            <a:ext cx="1441176" cy="8106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Number Placeholder 6">
            <a:extLst>
              <a:ext uri="{FF2B5EF4-FFF2-40B4-BE49-F238E27FC236}">
                <a16:creationId xmlns:a16="http://schemas.microsoft.com/office/drawing/2014/main" id="{55447F98-9BD7-4F66-A579-4A31AB5F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27EA5F-0C80-4596-B0DD-4C4A1371D516}" type="slidenum">
              <a:rPr lang="ar-SA" altLang="en-US">
                <a:solidFill>
                  <a:srgbClr val="898989"/>
                </a:solidFill>
              </a:rPr>
              <a:pPr/>
              <a:t>9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59747" name="Picture 4" descr="http://www.tebyan-hamedan.ir/photo/news/salawat.jpg">
            <a:extLst>
              <a:ext uri="{FF2B5EF4-FFF2-40B4-BE49-F238E27FC236}">
                <a16:creationId xmlns:a16="http://schemas.microsoft.com/office/drawing/2014/main" id="{48260C5E-18A9-4ABE-8340-3CF22E939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599682-B070-49F9-9EB8-82A72F78A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40" y="5842034"/>
            <a:ext cx="1441176" cy="8106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660066"/>
        </a:dk1>
        <a:lt1>
          <a:srgbClr val="CCFFCC"/>
        </a:lt1>
        <a:dk2>
          <a:srgbClr val="0000FF"/>
        </a:dk2>
        <a:lt2>
          <a:srgbClr val="3333FF"/>
        </a:lt2>
        <a:accent1>
          <a:srgbClr val="9900CC"/>
        </a:accent1>
        <a:accent2>
          <a:srgbClr val="9999FF"/>
        </a:accent2>
        <a:accent3>
          <a:srgbClr val="E2FFE2"/>
        </a:accent3>
        <a:accent4>
          <a:srgbClr val="560056"/>
        </a:accent4>
        <a:accent5>
          <a:srgbClr val="CAAAE2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660066"/>
        </a:dk1>
        <a:lt1>
          <a:srgbClr val="CCFFCC"/>
        </a:lt1>
        <a:dk2>
          <a:srgbClr val="0000FF"/>
        </a:dk2>
        <a:lt2>
          <a:srgbClr val="99CCFF"/>
        </a:lt2>
        <a:accent1>
          <a:srgbClr val="9900CC"/>
        </a:accent1>
        <a:accent2>
          <a:srgbClr val="9999FF"/>
        </a:accent2>
        <a:accent3>
          <a:srgbClr val="E2FFE2"/>
        </a:accent3>
        <a:accent4>
          <a:srgbClr val="560056"/>
        </a:accent4>
        <a:accent5>
          <a:srgbClr val="CAAAE2"/>
        </a:accent5>
        <a:accent6>
          <a:srgbClr val="8A8AE7"/>
        </a:accent6>
        <a:hlink>
          <a:srgbClr val="003300"/>
        </a:hlink>
        <a:folHlink>
          <a:srgbClr val="17A0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424458"/>
        </a:dk1>
        <a:lt1>
          <a:srgbClr val="FFFFFF"/>
        </a:lt1>
        <a:dk2>
          <a:srgbClr val="00827F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C1C0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424458"/>
        </a:dk1>
        <a:lt1>
          <a:srgbClr val="FFFFFF"/>
        </a:lt1>
        <a:dk2>
          <a:srgbClr val="00D2CD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E5E3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321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 Titr</vt:lpstr>
      <vt:lpstr>Calibri</vt:lpstr>
      <vt:lpstr>Calibri Light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Mohammad</dc:creator>
  <cp:lastModifiedBy>Ali Mohammad</cp:lastModifiedBy>
  <cp:revision>8</cp:revision>
  <dcterms:created xsi:type="dcterms:W3CDTF">2024-11-29T09:33:12Z</dcterms:created>
  <dcterms:modified xsi:type="dcterms:W3CDTF">2024-12-18T17:58:36Z</dcterms:modified>
</cp:coreProperties>
</file>